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Композиции алгоритмов</a:t>
            </a:r>
            <a:br>
              <a:rPr lang="ru-RU" sz="4000" dirty="0" smtClean="0"/>
            </a:br>
            <a:r>
              <a:rPr lang="ru-RU" sz="4000" dirty="0" smtClean="0"/>
              <a:t>в машинном обучении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Бустинг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каждый </a:t>
            </a:r>
            <a:r>
              <a:rPr lang="ru-RU" dirty="0"/>
              <a:t>следующий алгоритм стремится компенсировать недостатки композиции всех предыдущих </a:t>
            </a:r>
            <a:r>
              <a:rPr lang="ru-RU" dirty="0" smtClean="0"/>
              <a:t>алгоритмов</a:t>
            </a:r>
            <a:endParaRPr lang="ru-RU" dirty="0"/>
          </a:p>
          <a:p>
            <a:r>
              <a:rPr lang="ru-RU" dirty="0" err="1" smtClean="0"/>
              <a:t>Бэггинг</a:t>
            </a:r>
            <a:endParaRPr lang="ru-RU" dirty="0" smtClean="0"/>
          </a:p>
          <a:p>
            <a:pPr lvl="1"/>
            <a:r>
              <a:rPr lang="ru-RU" dirty="0" smtClean="0"/>
              <a:t>каждый </a:t>
            </a:r>
            <a:r>
              <a:rPr lang="ru-RU" dirty="0"/>
              <a:t>из </a:t>
            </a:r>
            <a:r>
              <a:rPr lang="ru-RU" dirty="0" smtClean="0"/>
              <a:t>алгоритмов обучается независимо, классификаторы </a:t>
            </a:r>
            <a:r>
              <a:rPr lang="ru-RU" dirty="0"/>
              <a:t>не исправляют ошибки друг друга, а компенсируют их при голосовании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Градиентный </a:t>
            </a:r>
            <a:r>
              <a:rPr lang="ru-RU" dirty="0" err="1" smtClean="0"/>
              <a:t>бустинг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Обобщает многие алгоритмы</a:t>
                </a:r>
              </a:p>
              <a:p>
                <a:pPr marL="0" indent="0">
                  <a:buNone/>
                </a:pPr>
                <a:r>
                  <a:rPr lang="ru-RU" dirty="0" smtClean="0"/>
                  <a:t>Задача минимизации функционала ошибок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, где</m:t>
                      </m:r>
                    </m:oMath>
                  </m:oMathPara>
                </a14:m>
                <a:r>
                  <a:rPr lang="ru-RU" dirty="0"/>
                  <a:t/>
                </a:r>
                <a:br>
                  <a:rPr lang="ru-RU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ru-RU" sz="2200" dirty="0" smtClean="0"/>
                  <a:t> </a:t>
                </a:r>
                <a:r>
                  <a:rPr lang="ru-RU" sz="2200" dirty="0"/>
                  <a:t>– </a:t>
                </a:r>
                <a:r>
                  <a:rPr lang="ru-RU" sz="2200" dirty="0" smtClean="0"/>
                  <a:t>количество объектов,</a:t>
                </a:r>
                <a:r>
                  <a:rPr lang="ru-RU" sz="2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ru-RU" sz="2200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ru-RU" sz="2200" dirty="0" smtClean="0"/>
                  <a:t> </a:t>
                </a:r>
                <a:r>
                  <a:rPr lang="ru-RU" sz="2200" dirty="0"/>
                  <a:t>– обучающая </a:t>
                </a:r>
                <a:r>
                  <a:rPr lang="ru-RU" sz="2200" dirty="0" smtClean="0"/>
                  <a:t>выборка, </a:t>
                </a:r>
                <a14:m>
                  <m:oMath xmlns:m="http://schemas.openxmlformats.org/officeDocument/2006/math">
                    <m:r>
                      <a:rPr lang="ru-RU" sz="22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200" dirty="0"/>
                  <a:t> </a:t>
                </a:r>
                <a:r>
                  <a:rPr lang="ru-RU" sz="2200" dirty="0"/>
                  <a:t>– </a:t>
                </a:r>
                <a:r>
                  <a:rPr lang="ru-RU" sz="2200" dirty="0" smtClean="0"/>
                  <a:t>метки,</a:t>
                </a:r>
                <a:br>
                  <a:rPr lang="ru-RU" sz="2200" dirty="0" smtClean="0"/>
                </a:b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ru-RU" sz="2200" dirty="0"/>
                  <a:t> – </a:t>
                </a:r>
                <a:r>
                  <a:rPr lang="ru-RU" sz="2200" smtClean="0"/>
                  <a:t>функция потерь,</a:t>
                </a:r>
                <a:r>
                  <a:rPr lang="ru-RU" sz="2200" dirty="0"/>
                  <a:t/>
                </a:r>
                <a:br>
                  <a:rPr lang="ru-RU" sz="22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nary>
                      </m:e>
                    </m:d>
                  </m:oMath>
                </a14:m>
                <a:r>
                  <a:rPr lang="ru-RU" sz="2200" dirty="0" smtClean="0"/>
                  <a:t> – классификатор на шаге </a:t>
                </a:r>
                <a:r>
                  <a:rPr lang="en-US" sz="2200" dirty="0" smtClean="0"/>
                  <a:t>t</a:t>
                </a:r>
                <a:r>
                  <a:rPr lang="ru-RU" sz="2200" dirty="0" smtClean="0"/>
                  <a:t>,</a:t>
                </a:r>
                <a:br>
                  <a:rPr lang="ru-RU" sz="22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ru-RU" sz="2200" dirty="0" smtClean="0"/>
                  <a:t> – веса,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20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sz="22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20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200" dirty="0" smtClean="0"/>
                  <a:t> </a:t>
                </a:r>
                <a:r>
                  <a:rPr lang="ru-RU" sz="2200" dirty="0"/>
                  <a:t>– </a:t>
                </a:r>
                <a:r>
                  <a:rPr lang="ru-RU" sz="2200" dirty="0" smtClean="0"/>
                  <a:t>базовые алгоритмы,</a:t>
                </a:r>
                <a:r>
                  <a:rPr lang="ru-RU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ru-RU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ru-RU" sz="2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sz="2200" dirty="0"/>
                  <a:t> – </a:t>
                </a:r>
                <a:r>
                  <a:rPr lang="ru-RU" sz="2200" dirty="0" smtClean="0"/>
                  <a:t>неизвестны</a:t>
                </a:r>
                <a:r>
                  <a:rPr lang="ru-RU" sz="2200" dirty="0"/>
                  <a:t>,</a:t>
                </a:r>
                <a:endParaRPr lang="en-US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200" dirty="0" smtClean="0"/>
                  <a:t> </a:t>
                </a:r>
                <a:r>
                  <a:rPr lang="ru-RU" sz="2200" dirty="0"/>
                  <a:t>– </a:t>
                </a:r>
                <a:r>
                  <a:rPr lang="ru-RU" sz="2200" dirty="0" smtClean="0"/>
                  <a:t>решающее правило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5" t="-3529" b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8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</a:t>
            </a:r>
            <a:r>
              <a:rPr lang="ru-RU" dirty="0"/>
              <a:t>и</a:t>
            </a:r>
            <a:r>
              <a:rPr lang="ru-RU" dirty="0" smtClean="0"/>
              <a:t> потерь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8474" y="1981200"/>
                <a:ext cx="8745887" cy="4144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/>
                  <a:t>Задачи регрессии:</a:t>
                </a:r>
                <a:endParaRPr lang="en-US" sz="2400" dirty="0" smtClean="0"/>
              </a:p>
              <a:p>
                <a:r>
                  <a:rPr lang="ru-RU" sz="2400" dirty="0" smtClean="0"/>
                  <a:t>МНК: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r>
                  <a:rPr lang="ru-RU" sz="2400" dirty="0" smtClean="0"/>
                  <a:t>Модуль отклонения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</m:oMath>
                </a14:m>
                <a:endParaRPr lang="en-US" sz="2400" b="0" dirty="0" smtClean="0"/>
              </a:p>
              <a:p>
                <a:r>
                  <a:rPr lang="ru-RU" sz="2400" dirty="0" smtClean="0"/>
                  <a:t>М</a:t>
                </a:r>
                <a:r>
                  <a:rPr lang="en-US" sz="2400" dirty="0" smtClean="0"/>
                  <a:t>-</a:t>
                </a:r>
                <a:r>
                  <a:rPr lang="ru-RU" sz="2400" dirty="0" err="1" smtClean="0"/>
                  <a:t>бустинг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d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Задачи классификации:</a:t>
                </a:r>
              </a:p>
              <a:p>
                <a:r>
                  <a:rPr lang="en-US" sz="2400" dirty="0" err="1" smtClean="0"/>
                  <a:t>AdaBoost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𝑦𝐹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r>
                  <a:rPr lang="en-US" sz="2400" dirty="0" err="1" smtClean="0"/>
                  <a:t>LogitBoost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(1+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𝑦𝐹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4" y="1981200"/>
                <a:ext cx="8745887" cy="4144963"/>
              </a:xfrm>
              <a:blipFill>
                <a:blip r:embed="rId2"/>
                <a:stretch>
                  <a:fillRect l="-1116" t="-1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7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Преимущества</a:t>
            </a:r>
          </a:p>
          <a:p>
            <a:r>
              <a:rPr lang="ru-RU" dirty="0" smtClean="0"/>
              <a:t>Различные базовые алгоритмы</a:t>
            </a:r>
          </a:p>
          <a:p>
            <a:r>
              <a:rPr lang="ru-RU" dirty="0" smtClean="0"/>
              <a:t>Различные функции потерь</a:t>
            </a:r>
          </a:p>
          <a:p>
            <a:r>
              <a:rPr lang="ru-RU" dirty="0" smtClean="0"/>
              <a:t>Легко оптимизируется</a:t>
            </a:r>
          </a:p>
          <a:p>
            <a:pPr marL="0" indent="0">
              <a:buNone/>
            </a:pPr>
            <a:r>
              <a:rPr lang="ru-RU" dirty="0" smtClean="0"/>
              <a:t>Недостатки</a:t>
            </a:r>
          </a:p>
          <a:p>
            <a:r>
              <a:rPr lang="ru-RU" dirty="0" smtClean="0"/>
              <a:t>Затратный</a:t>
            </a:r>
          </a:p>
          <a:p>
            <a:r>
              <a:rPr lang="ru-RU" dirty="0" smtClean="0"/>
              <a:t>Сложно интерпретируется для большого количества алгоритмов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8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5548</TotalTime>
  <Words>81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Композиции алгоритмов в машинном обучении</vt:lpstr>
      <vt:lpstr>Градиентный бустинг</vt:lpstr>
      <vt:lpstr>Функции потерь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584</cp:revision>
  <cp:lastPrinted>2017-02-02T08:45:40Z</cp:lastPrinted>
  <dcterms:created xsi:type="dcterms:W3CDTF">2017-01-31T11:25:04Z</dcterms:created>
  <dcterms:modified xsi:type="dcterms:W3CDTF">2017-04-12T21:07:51Z</dcterms:modified>
</cp:coreProperties>
</file>